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0" r:id="rId3"/>
    <p:sldId id="263" r:id="rId4"/>
    <p:sldId id="259" r:id="rId5"/>
    <p:sldId id="264" r:id="rId6"/>
    <p:sldId id="271" r:id="rId7"/>
    <p:sldId id="272" r:id="rId8"/>
    <p:sldId id="273" r:id="rId9"/>
    <p:sldId id="277" r:id="rId10"/>
    <p:sldId id="278" r:id="rId11"/>
    <p:sldId id="275" r:id="rId12"/>
    <p:sldId id="276" r:id="rId13"/>
    <p:sldId id="274" r:id="rId14"/>
    <p:sldId id="266" r:id="rId15"/>
    <p:sldId id="267" r:id="rId16"/>
    <p:sldId id="260" r:id="rId17"/>
    <p:sldId id="265" r:id="rId18"/>
    <p:sldId id="268" r:id="rId19"/>
    <p:sldId id="269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1" autoAdjust="0"/>
    <p:restoredTop sz="91644" autoAdjust="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B0189-C220-4EA6-91CF-751B65DC0707}" type="datetimeFigureOut">
              <a:rPr lang="en-US" smtClean="0"/>
              <a:t>2021-01-11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C60B9-3605-45CC-8E05-DF4B2FD6C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803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60B9-3605-45CC-8E05-DF4B2FD6C1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39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5389-7FA2-4BE4-8CF1-221AC8DD5EB5}" type="datetimeFigureOut">
              <a:rPr lang="en-US" smtClean="0"/>
              <a:t>2021-01-11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3BB76-F822-415E-AFC5-521E106E3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65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5389-7FA2-4BE4-8CF1-221AC8DD5EB5}" type="datetimeFigureOut">
              <a:rPr lang="en-US" smtClean="0"/>
              <a:t>2021-01-11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3BB76-F822-415E-AFC5-521E106E3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28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5389-7FA2-4BE4-8CF1-221AC8DD5EB5}" type="datetimeFigureOut">
              <a:rPr lang="en-US" smtClean="0"/>
              <a:t>2021-01-11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3BB76-F822-415E-AFC5-521E106E3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71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5389-7FA2-4BE4-8CF1-221AC8DD5EB5}" type="datetimeFigureOut">
              <a:rPr lang="en-US" smtClean="0"/>
              <a:t>2021-01-11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3BB76-F822-415E-AFC5-521E106E3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78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5389-7FA2-4BE4-8CF1-221AC8DD5EB5}" type="datetimeFigureOut">
              <a:rPr lang="en-US" smtClean="0"/>
              <a:t>2021-01-11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3BB76-F822-415E-AFC5-521E106E3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45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5389-7FA2-4BE4-8CF1-221AC8DD5EB5}" type="datetimeFigureOut">
              <a:rPr lang="en-US" smtClean="0"/>
              <a:t>2021-01-11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3BB76-F822-415E-AFC5-521E106E3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864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5389-7FA2-4BE4-8CF1-221AC8DD5EB5}" type="datetimeFigureOut">
              <a:rPr lang="en-US" smtClean="0"/>
              <a:t>2021-01-11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3BB76-F822-415E-AFC5-521E106E3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14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5389-7FA2-4BE4-8CF1-221AC8DD5EB5}" type="datetimeFigureOut">
              <a:rPr lang="en-US" smtClean="0"/>
              <a:t>2021-01-11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3BB76-F822-415E-AFC5-521E106E3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5389-7FA2-4BE4-8CF1-221AC8DD5EB5}" type="datetimeFigureOut">
              <a:rPr lang="en-US" smtClean="0"/>
              <a:t>2021-01-11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3BB76-F822-415E-AFC5-521E106E3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51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5389-7FA2-4BE4-8CF1-221AC8DD5EB5}" type="datetimeFigureOut">
              <a:rPr lang="en-US" smtClean="0"/>
              <a:t>2021-01-11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3BB76-F822-415E-AFC5-521E106E3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70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5389-7FA2-4BE4-8CF1-221AC8DD5EB5}" type="datetimeFigureOut">
              <a:rPr lang="en-US" smtClean="0"/>
              <a:t>2021-01-11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3BB76-F822-415E-AFC5-521E106E3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06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B5389-7FA2-4BE4-8CF1-221AC8DD5EB5}" type="datetimeFigureOut">
              <a:rPr lang="en-US" smtClean="0"/>
              <a:t>2021-01-11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3BB76-F822-415E-AFC5-521E106E3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55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8325" y="2393950"/>
            <a:ext cx="9144000" cy="1420812"/>
          </a:xfrm>
        </p:spPr>
        <p:txBody>
          <a:bodyPr/>
          <a:lstStyle/>
          <a:p>
            <a:r>
              <a:rPr lang="en-US" dirty="0" smtClean="0"/>
              <a:t>GARSO 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 MOKYMAS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2261" y="4943476"/>
            <a:ext cx="4867275" cy="1528762"/>
          </a:xfrm>
        </p:spPr>
        <p:txBody>
          <a:bodyPr/>
          <a:lstStyle/>
          <a:p>
            <a:pPr algn="r"/>
            <a:r>
              <a:rPr lang="en-US" dirty="0" smtClean="0"/>
              <a:t>VILNIAUS L/D „ŽILVITIS“</a:t>
            </a:r>
          </a:p>
          <a:p>
            <a:pPr algn="r"/>
            <a:r>
              <a:rPr lang="en-US" dirty="0" smtClean="0"/>
              <a:t>LOGOPEDĖ EGLĖ RAIŠUOTIENĖ</a:t>
            </a:r>
          </a:p>
          <a:p>
            <a:pPr algn="r"/>
            <a:r>
              <a:rPr lang="en-US" dirty="0" smtClean="0"/>
              <a:t>2021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6" y="61119"/>
            <a:ext cx="2797969" cy="279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4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6375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 smtClean="0"/>
              <a:t>PAKARTOK SKIEMENUOTES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450" y="757238"/>
            <a:ext cx="4691691" cy="6100762"/>
          </a:xfrm>
        </p:spPr>
      </p:pic>
    </p:spTree>
    <p:extLst>
      <p:ext uri="{BB962C8B-B14F-4D97-AF65-F5344CB8AC3E}">
        <p14:creationId xmlns:p14="http://schemas.microsoft.com/office/powerpoint/2010/main" val="373192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375" y="465138"/>
            <a:ext cx="10515600" cy="1006475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Garso R tarimas priebalsių samplaikose</a:t>
            </a:r>
            <a:br>
              <a:rPr lang="pt-BR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3" y="1825625"/>
            <a:ext cx="10453687" cy="4017963"/>
          </a:xfrm>
        </p:spPr>
        <p:txBody>
          <a:bodyPr/>
          <a:lstStyle/>
          <a:p>
            <a:r>
              <a:rPr lang="en-US" sz="4000" dirty="0" smtClean="0"/>
              <a:t> </a:t>
            </a:r>
            <a:r>
              <a:rPr lang="en-US" sz="4000" dirty="0"/>
              <a:t>P</a:t>
            </a:r>
            <a:r>
              <a:rPr lang="lt-LT" sz="4000" dirty="0" smtClean="0"/>
              <a:t>ra </a:t>
            </a:r>
            <a:r>
              <a:rPr lang="lt-LT" sz="4000" dirty="0"/>
              <a:t>pro pru prū prau prai </a:t>
            </a:r>
            <a:endParaRPr lang="en-US" sz="4000" dirty="0"/>
          </a:p>
          <a:p>
            <a:r>
              <a:rPr lang="en-US" sz="4000" dirty="0" smtClean="0"/>
              <a:t> </a:t>
            </a:r>
            <a:r>
              <a:rPr lang="en-US" sz="4000" dirty="0"/>
              <a:t>K</a:t>
            </a:r>
            <a:r>
              <a:rPr lang="lt-LT" sz="4000" dirty="0" smtClean="0"/>
              <a:t>ra </a:t>
            </a:r>
            <a:r>
              <a:rPr lang="lt-LT" sz="4000" dirty="0"/>
              <a:t>kro kru krū krau krai</a:t>
            </a:r>
          </a:p>
          <a:p>
            <a:r>
              <a:rPr lang="en-US" sz="4000" dirty="0" smtClean="0"/>
              <a:t> </a:t>
            </a:r>
            <a:r>
              <a:rPr lang="en-US" sz="4000" dirty="0"/>
              <a:t>K</a:t>
            </a:r>
            <a:r>
              <a:rPr lang="lt-LT" sz="4000" dirty="0" smtClean="0"/>
              <a:t>ra </a:t>
            </a:r>
            <a:r>
              <a:rPr lang="lt-LT" sz="4000" dirty="0"/>
              <a:t>gro gru grū grau grai </a:t>
            </a:r>
            <a:endParaRPr lang="en-US" sz="4000" dirty="0"/>
          </a:p>
          <a:p>
            <a:r>
              <a:rPr lang="en-US" sz="4000" dirty="0" smtClean="0"/>
              <a:t> </a:t>
            </a:r>
            <a:r>
              <a:rPr lang="en-US" sz="4000" dirty="0"/>
              <a:t>K</a:t>
            </a:r>
            <a:r>
              <a:rPr lang="lt-LT" sz="4000" dirty="0" smtClean="0"/>
              <a:t>ra </a:t>
            </a:r>
            <a:r>
              <a:rPr lang="lt-LT" sz="4000" dirty="0"/>
              <a:t>bro bru brū brau brai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02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7" y="271462"/>
            <a:ext cx="11949113" cy="6586537"/>
          </a:xfrm>
        </p:spPr>
        <p:txBody>
          <a:bodyPr>
            <a:normAutofit/>
          </a:bodyPr>
          <a:lstStyle/>
          <a:p>
            <a:r>
              <a:rPr lang="lt-LT" dirty="0"/>
              <a:t>Pra-, pro- Pradas, prastas, prašo, pratina, pramonė, praviras, pradžia, praeitis, </a:t>
            </a:r>
            <a:r>
              <a:rPr lang="lt-LT" dirty="0" smtClean="0"/>
              <a:t>spraga</a:t>
            </a:r>
            <a:r>
              <a:rPr lang="lt-LT" dirty="0"/>
              <a:t>, pragydo, pražydo, proga, protas, profesija, prausia...</a:t>
            </a:r>
          </a:p>
          <a:p>
            <a:r>
              <a:rPr lang="lt-LT" dirty="0"/>
              <a:t>Bra-, bro- Braškė, braška, brangu, brokas, bronza, bruka, brūžina, braižo, braukia...</a:t>
            </a:r>
          </a:p>
          <a:p>
            <a:r>
              <a:rPr lang="lt-LT" dirty="0"/>
              <a:t>Kra-, kro- Krabas, kranas, krapai, kraštas, krato, kramto, krapnoja, krosas, krosnis, </a:t>
            </a:r>
            <a:r>
              <a:rPr lang="lt-LT" dirty="0" smtClean="0"/>
              <a:t>krovė,</a:t>
            </a:r>
            <a:r>
              <a:rPr lang="en-US" dirty="0" smtClean="0"/>
              <a:t> </a:t>
            </a:r>
            <a:r>
              <a:rPr lang="lt-LT" dirty="0" smtClean="0"/>
              <a:t>krovinys</a:t>
            </a:r>
            <a:r>
              <a:rPr lang="lt-LT" dirty="0"/>
              <a:t>, kruta, krūmas, krūtinė, kraitelė, kraipo, kruopos, krautuvė, </a:t>
            </a:r>
            <a:r>
              <a:rPr lang="lt-LT" dirty="0" smtClean="0"/>
              <a:t>cukrus</a:t>
            </a:r>
            <a:r>
              <a:rPr lang="en-US" dirty="0" smtClean="0"/>
              <a:t>…</a:t>
            </a:r>
            <a:endParaRPr lang="lt-LT" dirty="0"/>
          </a:p>
          <a:p>
            <a:r>
              <a:rPr lang="lt-LT" dirty="0"/>
              <a:t>Gra-, grū- Gramas, gramdo, grąžtas, granitas, gražus, grąža, grūdas, grūdina...</a:t>
            </a:r>
          </a:p>
          <a:p>
            <a:r>
              <a:rPr lang="lt-LT" dirty="0"/>
              <a:t>Pre-, </a:t>
            </a:r>
            <a:r>
              <a:rPr lang="lt-LT" dirty="0" smtClean="0"/>
              <a:t>pri-</a:t>
            </a:r>
            <a:r>
              <a:rPr lang="en-US" dirty="0" smtClean="0"/>
              <a:t>, </a:t>
            </a:r>
            <a:r>
              <a:rPr lang="lt-LT" dirty="0" smtClean="0"/>
              <a:t>prie</a:t>
            </a:r>
            <a:r>
              <a:rPr lang="en-US" dirty="0" smtClean="0"/>
              <a:t> </a:t>
            </a:r>
            <a:r>
              <a:rPr lang="lt-LT" dirty="0" smtClean="0"/>
              <a:t>Prekė</a:t>
            </a:r>
            <a:r>
              <a:rPr lang="lt-LT" dirty="0"/>
              <a:t>, premija, prekyba, princas, prizas, priekis, priekaba, prieskoniai, Prienai...</a:t>
            </a:r>
          </a:p>
          <a:p>
            <a:r>
              <a:rPr lang="lt-LT" dirty="0"/>
              <a:t>Kre-, </a:t>
            </a:r>
            <a:r>
              <a:rPr lang="lt-LT" dirty="0" smtClean="0"/>
              <a:t>krė,</a:t>
            </a:r>
            <a:r>
              <a:rPr lang="en-US" dirty="0" smtClean="0"/>
              <a:t> </a:t>
            </a:r>
            <a:r>
              <a:rPr lang="lt-LT" dirty="0" smtClean="0"/>
              <a:t>kry</a:t>
            </a:r>
            <a:r>
              <a:rPr lang="en-US" dirty="0" smtClean="0"/>
              <a:t> </a:t>
            </a:r>
            <a:r>
              <a:rPr lang="lt-LT" dirty="0" smtClean="0"/>
              <a:t>Krečia</a:t>
            </a:r>
            <a:r>
              <a:rPr lang="lt-LT" dirty="0"/>
              <a:t>, kremas, kremta, krepšys, kregždė, krepšinis, krėtė, krypuoja, kreida...</a:t>
            </a:r>
          </a:p>
          <a:p>
            <a:r>
              <a:rPr lang="lt-LT" dirty="0"/>
              <a:t>Gre-, gri-</a:t>
            </a:r>
            <a:r>
              <a:rPr lang="lt-LT" dirty="0" smtClean="0"/>
              <a:t>,</a:t>
            </a:r>
            <a:r>
              <a:rPr lang="en-US" dirty="0" smtClean="0"/>
              <a:t> </a:t>
            </a:r>
            <a:r>
              <a:rPr lang="lt-LT" dirty="0" smtClean="0"/>
              <a:t>gry</a:t>
            </a:r>
            <a:r>
              <a:rPr lang="en-US" dirty="0" smtClean="0"/>
              <a:t> </a:t>
            </a:r>
            <a:r>
              <a:rPr lang="lt-LT" dirty="0" smtClean="0"/>
              <a:t>Greta</a:t>
            </a:r>
            <a:r>
              <a:rPr lang="lt-LT" dirty="0"/>
              <a:t>, gresia, gręžia, gripas, grikiai, grimas, grindys, grybas, grynas, gryčia...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47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Garso</a:t>
            </a:r>
            <a:r>
              <a:rPr lang="en-US" dirty="0"/>
              <a:t> R </a:t>
            </a:r>
            <a:r>
              <a:rPr lang="en-US" dirty="0" err="1"/>
              <a:t>įtvirtinimas</a:t>
            </a:r>
            <a:r>
              <a:rPr lang="en-US" dirty="0"/>
              <a:t> </a:t>
            </a:r>
            <a:r>
              <a:rPr lang="en-US" dirty="0" err="1"/>
              <a:t>skiemenyse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737" y="1254125"/>
            <a:ext cx="10515600" cy="48895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Ra </a:t>
            </a:r>
            <a:r>
              <a:rPr lang="en-US" sz="3600" dirty="0" err="1" smtClean="0"/>
              <a:t>ro</a:t>
            </a:r>
            <a:r>
              <a:rPr lang="en-US" sz="3600" dirty="0" smtClean="0"/>
              <a:t> </a:t>
            </a:r>
            <a:r>
              <a:rPr lang="en-US" sz="3600" dirty="0" err="1" smtClean="0"/>
              <a:t>ru</a:t>
            </a:r>
            <a:r>
              <a:rPr lang="en-US" sz="3600" dirty="0" smtClean="0"/>
              <a:t> </a:t>
            </a:r>
            <a:r>
              <a:rPr lang="en-US" sz="3600" dirty="0" err="1" smtClean="0"/>
              <a:t>rū</a:t>
            </a:r>
            <a:r>
              <a:rPr lang="en-US" sz="3600" dirty="0" smtClean="0"/>
              <a:t>…</a:t>
            </a:r>
          </a:p>
          <a:p>
            <a:r>
              <a:rPr lang="en-US" sz="3600" dirty="0" err="1" smtClean="0"/>
              <a:t>Ara</a:t>
            </a:r>
            <a:r>
              <a:rPr lang="en-US" sz="3600" dirty="0" smtClean="0"/>
              <a:t> </a:t>
            </a:r>
            <a:r>
              <a:rPr lang="en-US" sz="3600" dirty="0" err="1" smtClean="0"/>
              <a:t>oro</a:t>
            </a:r>
            <a:r>
              <a:rPr lang="en-US" sz="3600" dirty="0" smtClean="0"/>
              <a:t> </a:t>
            </a:r>
            <a:r>
              <a:rPr lang="en-US" sz="3600" dirty="0" err="1" smtClean="0"/>
              <a:t>uru</a:t>
            </a:r>
            <a:r>
              <a:rPr lang="en-US" sz="3600" dirty="0" smtClean="0"/>
              <a:t> </a:t>
            </a:r>
            <a:r>
              <a:rPr lang="en-US" sz="3600" dirty="0" err="1" smtClean="0"/>
              <a:t>ūrū</a:t>
            </a:r>
            <a:r>
              <a:rPr lang="en-US" sz="3600" dirty="0" smtClean="0"/>
              <a:t>…</a:t>
            </a:r>
          </a:p>
          <a:p>
            <a:r>
              <a:rPr lang="en-US" sz="3600" dirty="0" smtClean="0"/>
              <a:t>Rai </a:t>
            </a:r>
            <a:r>
              <a:rPr lang="en-US" sz="3600" dirty="0" err="1" smtClean="0"/>
              <a:t>rau</a:t>
            </a:r>
            <a:r>
              <a:rPr lang="en-US" sz="3600" dirty="0" smtClean="0"/>
              <a:t> </a:t>
            </a:r>
            <a:r>
              <a:rPr lang="en-US" sz="3600" dirty="0" err="1" smtClean="0"/>
              <a:t>ruo</a:t>
            </a:r>
            <a:r>
              <a:rPr lang="en-US" sz="3600" dirty="0" smtClean="0"/>
              <a:t> </a:t>
            </a:r>
            <a:r>
              <a:rPr lang="en-US" sz="3600" dirty="0" err="1" smtClean="0"/>
              <a:t>rui</a:t>
            </a:r>
            <a:r>
              <a:rPr lang="en-US" sz="3600" dirty="0" smtClean="0"/>
              <a:t>…</a:t>
            </a:r>
          </a:p>
          <a:p>
            <a:r>
              <a:rPr lang="en-US" sz="3600" dirty="0" smtClean="0"/>
              <a:t>Ro – </a:t>
            </a:r>
            <a:r>
              <a:rPr lang="en-US" sz="3600" dirty="0" err="1" smtClean="0"/>
              <a:t>ruo</a:t>
            </a:r>
            <a:r>
              <a:rPr lang="en-US" sz="3600" dirty="0" smtClean="0"/>
              <a:t> </a:t>
            </a:r>
            <a:r>
              <a:rPr lang="en-US" sz="3600" dirty="0" err="1" smtClean="0"/>
              <a:t>ru</a:t>
            </a:r>
            <a:r>
              <a:rPr lang="en-US" sz="3600" dirty="0" smtClean="0"/>
              <a:t> – </a:t>
            </a:r>
            <a:r>
              <a:rPr lang="en-US" sz="3600" dirty="0" err="1" smtClean="0"/>
              <a:t>rū</a:t>
            </a:r>
            <a:r>
              <a:rPr lang="en-US" sz="3600" dirty="0" smtClean="0"/>
              <a:t> </a:t>
            </a:r>
            <a:r>
              <a:rPr lang="en-US" sz="3600" dirty="0" err="1" smtClean="0"/>
              <a:t>ru</a:t>
            </a:r>
            <a:r>
              <a:rPr lang="en-US" sz="3600" dirty="0" smtClean="0"/>
              <a:t> – </a:t>
            </a:r>
            <a:r>
              <a:rPr lang="en-US" sz="3600" dirty="0" err="1" smtClean="0"/>
              <a:t>ro</a:t>
            </a:r>
            <a:r>
              <a:rPr lang="en-US" sz="3600" dirty="0" smtClean="0"/>
              <a:t> rai </a:t>
            </a:r>
            <a:r>
              <a:rPr lang="en-US" sz="3600" dirty="0"/>
              <a:t>– </a:t>
            </a:r>
            <a:r>
              <a:rPr lang="en-US" sz="3600" dirty="0" err="1" smtClean="0"/>
              <a:t>ra</a:t>
            </a:r>
            <a:r>
              <a:rPr lang="en-US" sz="3600" dirty="0" smtClean="0"/>
              <a:t>…</a:t>
            </a:r>
          </a:p>
          <a:p>
            <a:r>
              <a:rPr lang="en-US" sz="3600" dirty="0" err="1" smtClean="0"/>
              <a:t>Ar</a:t>
            </a:r>
            <a:r>
              <a:rPr lang="en-US" sz="3600" dirty="0" smtClean="0"/>
              <a:t> or </a:t>
            </a:r>
            <a:r>
              <a:rPr lang="en-US" sz="3600" dirty="0" err="1" smtClean="0"/>
              <a:t>ur</a:t>
            </a:r>
            <a:r>
              <a:rPr lang="en-US" sz="3600" dirty="0" smtClean="0"/>
              <a:t> </a:t>
            </a:r>
            <a:r>
              <a:rPr lang="en-US" sz="3600" dirty="0" err="1" smtClean="0"/>
              <a:t>ūr</a:t>
            </a:r>
            <a:r>
              <a:rPr lang="en-US" sz="3600" dirty="0" smtClean="0"/>
              <a:t>…</a:t>
            </a:r>
          </a:p>
          <a:p>
            <a:r>
              <a:rPr lang="lt-LT" sz="3600" dirty="0" smtClean="0"/>
              <a:t>Er</a:t>
            </a:r>
            <a:r>
              <a:rPr lang="en-US" sz="3600" dirty="0" smtClean="0"/>
              <a:t> </a:t>
            </a:r>
            <a:r>
              <a:rPr lang="lt-LT" sz="3600" dirty="0" smtClean="0"/>
              <a:t>ėr</a:t>
            </a:r>
            <a:r>
              <a:rPr lang="en-US" sz="3600" dirty="0" smtClean="0"/>
              <a:t> </a:t>
            </a:r>
            <a:r>
              <a:rPr lang="lt-LT" sz="3600" dirty="0" smtClean="0"/>
              <a:t>er</a:t>
            </a:r>
            <a:r>
              <a:rPr lang="en-US" sz="3600" dirty="0" smtClean="0"/>
              <a:t> </a:t>
            </a:r>
            <a:r>
              <a:rPr lang="lt-LT" sz="3600" dirty="0" smtClean="0"/>
              <a:t>yr</a:t>
            </a:r>
            <a:r>
              <a:rPr lang="en-US" sz="3600" dirty="0" smtClean="0"/>
              <a:t>…</a:t>
            </a:r>
          </a:p>
          <a:p>
            <a:r>
              <a:rPr lang="en-US" sz="3600" dirty="0"/>
              <a:t>A</a:t>
            </a:r>
            <a:r>
              <a:rPr lang="lt-LT" sz="3600" dirty="0" smtClean="0"/>
              <a:t>r-er</a:t>
            </a:r>
            <a:r>
              <a:rPr lang="en-US" sz="3600" dirty="0" smtClean="0"/>
              <a:t> </a:t>
            </a:r>
            <a:r>
              <a:rPr lang="lt-LT" sz="3600" dirty="0" smtClean="0"/>
              <a:t>or-ur</a:t>
            </a:r>
            <a:r>
              <a:rPr lang="en-US" sz="3600" dirty="0" smtClean="0"/>
              <a:t> </a:t>
            </a:r>
            <a:r>
              <a:rPr lang="lt-LT" sz="3600" dirty="0" smtClean="0"/>
              <a:t>ir-yr</a:t>
            </a:r>
            <a:r>
              <a:rPr lang="en-US" sz="3600" dirty="0" smtClean="0"/>
              <a:t> </a:t>
            </a:r>
            <a:r>
              <a:rPr lang="lt-LT" sz="3600" dirty="0" smtClean="0"/>
              <a:t>ėr-er</a:t>
            </a:r>
            <a:r>
              <a:rPr lang="en-US" sz="3600" dirty="0" smtClean="0"/>
              <a:t>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23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187" y="271463"/>
            <a:ext cx="10515600" cy="171450"/>
          </a:xfrm>
        </p:spPr>
        <p:txBody>
          <a:bodyPr>
            <a:noAutofit/>
          </a:bodyPr>
          <a:lstStyle/>
          <a:p>
            <a:pPr algn="ctr"/>
            <a:r>
              <a:rPr lang="lt-LT" sz="3600" dirty="0" smtClean="0"/>
              <a:t>PAKARTOK SKIEMENUOTES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523" y="615779"/>
            <a:ext cx="4582927" cy="6242221"/>
          </a:xfrm>
        </p:spPr>
      </p:pic>
    </p:spTree>
    <p:extLst>
      <p:ext uri="{BB962C8B-B14F-4D97-AF65-F5344CB8AC3E}">
        <p14:creationId xmlns:p14="http://schemas.microsoft.com/office/powerpoint/2010/main" val="247250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3675"/>
            <a:ext cx="10515600" cy="163513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PAKARTOK </a:t>
            </a:r>
            <a:r>
              <a:rPr lang="en-US" sz="3600" dirty="0" smtClean="0"/>
              <a:t>SKIEMENUOTE</a:t>
            </a:r>
            <a:r>
              <a:rPr lang="lt-LT" sz="3600" dirty="0" smtClean="0"/>
              <a:t>S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647" y="585788"/>
            <a:ext cx="5046705" cy="6272212"/>
          </a:xfrm>
        </p:spPr>
      </p:pic>
    </p:spTree>
    <p:extLst>
      <p:ext uri="{BB962C8B-B14F-4D97-AF65-F5344CB8AC3E}">
        <p14:creationId xmlns:p14="http://schemas.microsoft.com/office/powerpoint/2010/main" val="362290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788" y="165100"/>
            <a:ext cx="10968037" cy="951643"/>
          </a:xfrm>
        </p:spPr>
        <p:txBody>
          <a:bodyPr>
            <a:normAutofit fontScale="90000"/>
          </a:bodyPr>
          <a:lstStyle/>
          <a:p>
            <a:pPr algn="ctr"/>
            <a:r>
              <a:rPr lang="lt-LT" sz="3600" dirty="0" smtClean="0"/>
              <a:t>Kas čia nupiešta? Kiek žodžiuose skiemenų? </a:t>
            </a:r>
            <a:br>
              <a:rPr lang="lt-LT" sz="3600" dirty="0" smtClean="0"/>
            </a:br>
            <a:r>
              <a:rPr lang="lt-LT" sz="3600" dirty="0" smtClean="0"/>
              <a:t>Koks pirmas garsas?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18" y="1712067"/>
            <a:ext cx="1503552" cy="15035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56" y="4151410"/>
            <a:ext cx="2069750" cy="2069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6895" y="1371599"/>
            <a:ext cx="1877484" cy="28261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599" y="3942634"/>
            <a:ext cx="3733287" cy="24873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5366" y="1783518"/>
            <a:ext cx="2306783" cy="15709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9506" y="1371599"/>
            <a:ext cx="3275707" cy="21844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2887" y="4208948"/>
            <a:ext cx="2952750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1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196130"/>
            <a:ext cx="11948636" cy="1128626"/>
          </a:xfrm>
        </p:spPr>
        <p:txBody>
          <a:bodyPr>
            <a:normAutofit fontScale="90000"/>
          </a:bodyPr>
          <a:lstStyle/>
          <a:p>
            <a:pPr algn="ctr"/>
            <a:r>
              <a:rPr lang="lt-LT" sz="4000" dirty="0" smtClean="0"/>
              <a:t>KAS ČIA NUPIEŠTA? KIEK ŽODŽIUOSE SKIEMENŲ?</a:t>
            </a:r>
            <a:br>
              <a:rPr lang="lt-LT" sz="4000" dirty="0" smtClean="0"/>
            </a:br>
            <a:r>
              <a:rPr lang="lt-LT" sz="4000" dirty="0" smtClean="0"/>
              <a:t> SUGALVOK SU ŽODŽIAIS PO SAKINĮ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408409"/>
            <a:ext cx="2185988" cy="22766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424" y="2241409"/>
            <a:ext cx="1805397" cy="1128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977" y="3837379"/>
            <a:ext cx="3657599" cy="24339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" y="4067710"/>
            <a:ext cx="3538123" cy="2203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9667" y="1240857"/>
            <a:ext cx="2795585" cy="27955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1980" y="3911593"/>
            <a:ext cx="3780676" cy="2515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8965" y="1931372"/>
            <a:ext cx="2205868" cy="143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9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3" y="342901"/>
            <a:ext cx="12091987" cy="514351"/>
          </a:xfrm>
        </p:spPr>
        <p:txBody>
          <a:bodyPr>
            <a:noAutofit/>
          </a:bodyPr>
          <a:lstStyle/>
          <a:p>
            <a:pPr algn="ctr"/>
            <a:r>
              <a:rPr lang="lt-LT" sz="3200" dirty="0" smtClean="0"/>
              <a:t>PASAKYK KAS NUPIEŠTA. RASK, KURIS DAIKTAS ESANTIS VIENOJE EILUTĖJE NETINKA PRIE KITŲ. PAAIŠKINK, KODĖL? KALBĖK PILNAIS SAKINIAIS.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094" y="1082675"/>
            <a:ext cx="6341824" cy="5775325"/>
          </a:xfrm>
        </p:spPr>
      </p:pic>
    </p:spTree>
    <p:extLst>
      <p:ext uri="{BB962C8B-B14F-4D97-AF65-F5344CB8AC3E}">
        <p14:creationId xmlns:p14="http://schemas.microsoft.com/office/powerpoint/2010/main" val="205453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3" y="207963"/>
            <a:ext cx="12063412" cy="563563"/>
          </a:xfrm>
        </p:spPr>
        <p:txBody>
          <a:bodyPr>
            <a:noAutofit/>
          </a:bodyPr>
          <a:lstStyle/>
          <a:p>
            <a:pPr algn="ctr"/>
            <a:r>
              <a:rPr lang="lt-LT" sz="2800" dirty="0" smtClean="0"/>
              <a:t>PASAKYK, KAS NEGERAI IR KOKIOS DAIKTO DALIES TRŪKSTA? </a:t>
            </a:r>
            <a:br>
              <a:rPr lang="lt-LT" sz="2800" dirty="0" smtClean="0"/>
            </a:br>
            <a:r>
              <a:rPr lang="lt-LT" sz="2800" dirty="0" smtClean="0"/>
              <a:t>KALBĖK PILNAIS SAKINIAIS.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942" y="885824"/>
            <a:ext cx="6367987" cy="5972175"/>
          </a:xfrm>
        </p:spPr>
      </p:pic>
    </p:spTree>
    <p:extLst>
      <p:ext uri="{BB962C8B-B14F-4D97-AF65-F5344CB8AC3E}">
        <p14:creationId xmlns:p14="http://schemas.microsoft.com/office/powerpoint/2010/main" val="425798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4" y="1296986"/>
            <a:ext cx="11572875" cy="4818063"/>
          </a:xfrm>
        </p:spPr>
        <p:txBody>
          <a:bodyPr>
            <a:normAutofit/>
          </a:bodyPr>
          <a:lstStyle/>
          <a:p>
            <a:pPr algn="just"/>
            <a:r>
              <a:rPr lang="lt-LT" sz="3200" dirty="0"/>
              <a:t>Garsų tarimo mokymas vyksta tam tikru nuoseklumu. Iš pradžių vaikas </a:t>
            </a:r>
            <a:r>
              <a:rPr lang="lt-LT" sz="3200" dirty="0" smtClean="0"/>
              <a:t>mokomas taisyklingai </a:t>
            </a:r>
            <a:r>
              <a:rPr lang="lt-LT" sz="3200" dirty="0"/>
              <a:t>ištarti atskirą garsą, vėliau garsas įtvirtinamas skiemenyse, žodžiuose </a:t>
            </a:r>
            <a:r>
              <a:rPr lang="lt-LT" sz="3200" dirty="0" smtClean="0"/>
              <a:t>ir sakiniuose</a:t>
            </a:r>
            <a:r>
              <a:rPr lang="lt-LT" sz="3200" dirty="0"/>
              <a:t>. </a:t>
            </a:r>
            <a:endParaRPr lang="lt-LT" sz="3200" dirty="0" smtClean="0"/>
          </a:p>
          <a:p>
            <a:pPr algn="just"/>
            <a:r>
              <a:rPr lang="lt-LT" sz="3200" dirty="0" smtClean="0"/>
              <a:t>Paskutinis </a:t>
            </a:r>
            <a:r>
              <a:rPr lang="lt-LT" sz="3200" dirty="0"/>
              <a:t>etapas – įtvirtinti garsą kasdienėje kalboje ir išmokyti jį atskirti </a:t>
            </a:r>
            <a:r>
              <a:rPr lang="lt-LT" sz="3200" dirty="0" smtClean="0"/>
              <a:t>nuo panašiai </a:t>
            </a:r>
            <a:r>
              <a:rPr lang="lt-LT" sz="3200" dirty="0"/>
              <a:t>skambančių garsų. </a:t>
            </a:r>
            <a:endParaRPr lang="lt-LT" sz="3200" dirty="0" smtClean="0"/>
          </a:p>
          <a:p>
            <a:pPr algn="just"/>
            <a:r>
              <a:rPr lang="lt-LT" sz="3200" dirty="0" smtClean="0"/>
              <a:t>Svarbu </a:t>
            </a:r>
            <a:r>
              <a:rPr lang="lt-LT" sz="3200" dirty="0"/>
              <a:t>lavinti ir foneminę vaiko klausą, t. y. gebėjimą </a:t>
            </a:r>
            <a:r>
              <a:rPr lang="lt-LT" sz="3200" dirty="0" smtClean="0"/>
              <a:t>išgirsti nurodytą </a:t>
            </a:r>
            <a:r>
              <a:rPr lang="lt-LT" sz="3200" dirty="0"/>
              <a:t>garsą skiemenyse, žodžiuose ir </a:t>
            </a:r>
            <a:r>
              <a:rPr lang="lt-LT" sz="3200" dirty="0" smtClean="0"/>
              <a:t>sakiniuose.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4766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GIRIU!!!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988" y="2214334"/>
            <a:ext cx="5534024" cy="368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59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2251"/>
            <a:ext cx="10515600" cy="592138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PARENGIAMIEJI PRATIMAI R GARSUI TARTI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" y="1000125"/>
            <a:ext cx="12020550" cy="5715000"/>
          </a:xfrm>
        </p:spPr>
        <p:txBody>
          <a:bodyPr>
            <a:normAutofit fontScale="92500" lnSpcReduction="10000"/>
          </a:bodyPr>
          <a:lstStyle/>
          <a:p>
            <a:r>
              <a:rPr lang="lt-LT" dirty="0" smtClean="0"/>
              <a:t>Apatinio žandikaulio lavinimas jį pakeliant, nuleidžiant, judinant į šalis.</a:t>
            </a:r>
          </a:p>
          <a:p>
            <a:r>
              <a:rPr lang="lt-LT" dirty="0" smtClean="0"/>
              <a:t>Iškišti platų liežuvį. Jį kelti į viršų ir uždengti viršutinę lūpą.</a:t>
            </a:r>
          </a:p>
          <a:p>
            <a:r>
              <a:rPr lang="lt-LT" dirty="0" smtClean="0"/>
              <a:t>Garsiai virpinti lūpas (“arkliuko prunkštimas”).</a:t>
            </a:r>
          </a:p>
          <a:p>
            <a:r>
              <a:rPr lang="lt-LT" dirty="0" smtClean="0"/>
              <a:t>Garsiai virpinti lūpas iškišus liežuvį ("traktoriukas burzgia").</a:t>
            </a:r>
          </a:p>
          <a:p>
            <a:r>
              <a:rPr lang="lt-LT" dirty="0" smtClean="0"/>
              <a:t>Paslėpti liežuvį už apatinės, vėliau viršutinės lūpos.</a:t>
            </a:r>
          </a:p>
          <a:p>
            <a:r>
              <a:rPr lang="lt-LT" dirty="0" smtClean="0"/>
              <a:t>Laižyti liežuviu viršutinius, apatinius dantis.</a:t>
            </a:r>
          </a:p>
          <a:p>
            <a:r>
              <a:rPr lang="lt-LT" dirty="0" smtClean="0"/>
              <a:t>Liežuvį pakaitomis atremti į viršutinius ir apatinius dantis.</a:t>
            </a:r>
          </a:p>
          <a:p>
            <a:r>
              <a:rPr lang="lt-LT" dirty="0" smtClean="0"/>
              <a:t>Pliaukšėti liežuviu, stengiantis jį kiek galima aukščiau pakelti ir prispausti prie kietojo gomurio.</a:t>
            </a:r>
          </a:p>
          <a:p>
            <a:r>
              <a:rPr lang="lt-LT" dirty="0" smtClean="0"/>
              <a:t>Išsižioti ir pakėlus liežuvį prie viršutinių dantų alveolių, greitai tarti vieną iš šių junginių ttt... arba ddd... Tariant stipri oro srovė pučiama į liežuvio galiuką ir pirštu greitai braukoma po liežuviu stengiantis jį suvirpinti. Jei liežuvis įtemptas ir oro srovė pakankamai stipri, pasigirsta trr... arba drr.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96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2" y="250826"/>
            <a:ext cx="10515600" cy="706438"/>
          </a:xfrm>
        </p:spPr>
        <p:txBody>
          <a:bodyPr/>
          <a:lstStyle/>
          <a:p>
            <a:pPr algn="ctr"/>
            <a:r>
              <a:rPr lang="en-US" dirty="0" smtClean="0"/>
              <a:t>GARSO R TARIMAS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556" y="1119980"/>
            <a:ext cx="11484769" cy="5495134"/>
          </a:xfrm>
        </p:spPr>
        <p:txBody>
          <a:bodyPr/>
          <a:lstStyle/>
          <a:p>
            <a:pPr marL="0" indent="0">
              <a:buNone/>
            </a:pPr>
            <a:r>
              <a:rPr lang="lt-LT" sz="3600" dirty="0" smtClean="0"/>
              <a:t>	</a:t>
            </a:r>
            <a:r>
              <a:rPr lang="lt-LT" sz="3600" dirty="0" smtClean="0"/>
              <a:t>Tariant </a:t>
            </a:r>
            <a:r>
              <a:rPr lang="lt-LT" sz="3600" dirty="0" smtClean="0"/>
              <a:t>garsą R burna </a:t>
            </a:r>
            <a:r>
              <a:rPr lang="lt-LT" sz="3600" dirty="0" smtClean="0"/>
              <a:t>plačiai pražiota</a:t>
            </a:r>
            <a:r>
              <a:rPr lang="lt-LT" sz="3600" dirty="0" smtClean="0"/>
              <a:t>, lūpos plačiai šypsosi, o liežuvis pakeliamas į viršų „grybuku“. Oras pučiamas stipriai, kad suvirpėtų liežuvis, „suurgztų kaip piktas šuo“.</a:t>
            </a:r>
            <a:r>
              <a:rPr lang="lt-LT" dirty="0" smtClean="0"/>
              <a:t/>
            </a:r>
            <a:br>
              <a:rPr lang="lt-LT" dirty="0" smtClean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399" y="3867547"/>
            <a:ext cx="3333221" cy="24999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925" y="3862387"/>
            <a:ext cx="2505076" cy="250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1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7175"/>
            <a:ext cx="10515600" cy="1042989"/>
          </a:xfrm>
        </p:spPr>
        <p:txBody>
          <a:bodyPr/>
          <a:lstStyle/>
          <a:p>
            <a:pPr algn="ctr"/>
            <a:r>
              <a:rPr lang="lt-LT" dirty="0" smtClean="0"/>
              <a:t>SUSKAIČIUOK </a:t>
            </a:r>
            <a:r>
              <a:rPr lang="lt-LT" dirty="0" smtClean="0">
                <a:solidFill>
                  <a:srgbClr val="FF0000"/>
                </a:solidFill>
              </a:rPr>
              <a:t>R</a:t>
            </a:r>
            <a:r>
              <a:rPr lang="lt-LT" dirty="0" smtClean="0"/>
              <a:t> RAIDES.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775" y="1725612"/>
            <a:ext cx="11430000" cy="4803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sz="4800" dirty="0" smtClean="0"/>
              <a:t>R                  O                  H                          B</a:t>
            </a:r>
          </a:p>
          <a:p>
            <a:pPr marL="0" indent="0">
              <a:buNone/>
            </a:pPr>
            <a:r>
              <a:rPr lang="lt-LT" sz="4800" dirty="0" smtClean="0"/>
              <a:t>        B                  D                     J            Š          R</a:t>
            </a:r>
            <a:endParaRPr lang="lt-LT" sz="4800" dirty="0"/>
          </a:p>
          <a:p>
            <a:pPr marL="0" indent="0">
              <a:buNone/>
            </a:pPr>
            <a:r>
              <a:rPr lang="lt-LT" sz="4800" dirty="0" smtClean="0"/>
              <a:t>  R       D         R                 L             P        R  </a:t>
            </a:r>
          </a:p>
          <a:p>
            <a:pPr marL="0" indent="0">
              <a:buNone/>
            </a:pPr>
            <a:r>
              <a:rPr lang="lt-LT" sz="4800" dirty="0"/>
              <a:t> </a:t>
            </a:r>
            <a:r>
              <a:rPr lang="lt-LT" sz="4800" dirty="0" smtClean="0"/>
              <a:t>      D                         R            V                 F</a:t>
            </a:r>
          </a:p>
          <a:p>
            <a:pPr marL="0" indent="0">
              <a:buNone/>
            </a:pPr>
            <a:r>
              <a:rPr lang="lt-LT" sz="4800" dirty="0" smtClean="0"/>
              <a:t>R              E                  R                L                 R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362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3600"/>
          </a:xfrm>
        </p:spPr>
        <p:txBody>
          <a:bodyPr/>
          <a:lstStyle/>
          <a:p>
            <a:pPr algn="ctr"/>
            <a:r>
              <a:rPr lang="lt-LT" dirty="0" smtClean="0"/>
              <a:t>TR...DR...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1613"/>
            <a:ext cx="10515600" cy="5072062"/>
          </a:xfrm>
        </p:spPr>
        <p:txBody>
          <a:bodyPr>
            <a:normAutofit/>
          </a:bodyPr>
          <a:lstStyle/>
          <a:p>
            <a:pPr algn="just"/>
            <a:r>
              <a:rPr lang="lt-LT" sz="3600" dirty="0" smtClean="0"/>
              <a:t>Išmokus </a:t>
            </a:r>
            <a:r>
              <a:rPr lang="lt-LT" sz="3600" dirty="0"/>
              <a:t>be pagalbos ištarti tr arba dr, šiuos junginius reikia įtvirtinti skiemenyse, </a:t>
            </a:r>
            <a:r>
              <a:rPr lang="lt-LT" sz="3600" dirty="0" smtClean="0"/>
              <a:t>dar nereikalaujant </a:t>
            </a:r>
            <a:r>
              <a:rPr lang="lt-LT" sz="3600" dirty="0"/>
              <a:t>ištarti izoliuotą rrr..., nes šiuo atveju garsai t, d yra atraminiai ir padeda </a:t>
            </a:r>
            <a:r>
              <a:rPr lang="lt-LT" sz="3600" dirty="0" smtClean="0"/>
              <a:t>išlaikyti liežuvį </a:t>
            </a:r>
            <a:r>
              <a:rPr lang="lt-LT" sz="3600" dirty="0"/>
              <a:t>prie viršutinių dantų. Pabrėždami garsą r, tarkite skiemenis (vaikas juos kartoja)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8382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525" y="736600"/>
            <a:ext cx="10515600" cy="549275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/>
              <a:t>Junginių TR, DR įtvirtinimas skiemenyse</a:t>
            </a:r>
            <a:br>
              <a:rPr lang="lt-LT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763" y="1825625"/>
            <a:ext cx="10968037" cy="4832350"/>
          </a:xfrm>
        </p:spPr>
        <p:txBody>
          <a:bodyPr>
            <a:normAutofit fontScale="92500" lnSpcReduction="20000"/>
          </a:bodyPr>
          <a:lstStyle/>
          <a:p>
            <a:r>
              <a:rPr lang="lt-LT" sz="4000" dirty="0" smtClean="0"/>
              <a:t> </a:t>
            </a:r>
            <a:r>
              <a:rPr lang="en-US" sz="4000" dirty="0" err="1" smtClean="0"/>
              <a:t>Tra-tro</a:t>
            </a:r>
            <a:r>
              <a:rPr lang="lt-LT" sz="4000" dirty="0" smtClean="0"/>
              <a:t>       </a:t>
            </a:r>
            <a:r>
              <a:rPr lang="en-US" sz="4000" dirty="0" err="1" smtClean="0"/>
              <a:t>Tro-tra</a:t>
            </a:r>
            <a:r>
              <a:rPr lang="lt-LT" sz="4000" dirty="0" smtClean="0"/>
              <a:t>      </a:t>
            </a:r>
            <a:r>
              <a:rPr lang="en-US" sz="4000" dirty="0" err="1" smtClean="0"/>
              <a:t>Tru-trū</a:t>
            </a:r>
            <a:r>
              <a:rPr lang="lt-LT" sz="4000" dirty="0" smtClean="0"/>
              <a:t>     </a:t>
            </a:r>
            <a:r>
              <a:rPr lang="en-US" sz="4000" dirty="0" err="1" smtClean="0"/>
              <a:t>Trū-tru</a:t>
            </a:r>
            <a:endParaRPr lang="lt-LT" sz="4000" dirty="0" smtClean="0"/>
          </a:p>
          <a:p>
            <a:r>
              <a:rPr lang="lt-LT" sz="4000" dirty="0" smtClean="0"/>
              <a:t> </a:t>
            </a:r>
            <a:r>
              <a:rPr lang="en-US" sz="4000" dirty="0" smtClean="0"/>
              <a:t>Dra-</a:t>
            </a:r>
            <a:r>
              <a:rPr lang="en-US" sz="4000" dirty="0" err="1" smtClean="0"/>
              <a:t>dro</a:t>
            </a:r>
            <a:r>
              <a:rPr lang="lt-LT" sz="4000" dirty="0" smtClean="0"/>
              <a:t>     </a:t>
            </a:r>
            <a:r>
              <a:rPr lang="en-US" sz="4000" dirty="0" err="1" smtClean="0"/>
              <a:t>Dro-dra</a:t>
            </a:r>
            <a:r>
              <a:rPr lang="lt-LT" sz="4000" dirty="0" smtClean="0"/>
              <a:t>     </a:t>
            </a:r>
            <a:r>
              <a:rPr lang="en-US" sz="4000" dirty="0" err="1" smtClean="0"/>
              <a:t>Dru-drū</a:t>
            </a:r>
            <a:r>
              <a:rPr lang="lt-LT" sz="4000" dirty="0" smtClean="0"/>
              <a:t>   </a:t>
            </a:r>
            <a:r>
              <a:rPr lang="en-US" sz="4000" dirty="0" err="1" smtClean="0"/>
              <a:t>Drū-dru</a:t>
            </a:r>
            <a:endParaRPr lang="lt-LT" sz="4000" dirty="0" smtClean="0"/>
          </a:p>
          <a:p>
            <a:r>
              <a:rPr lang="lt-LT" sz="4000" dirty="0" smtClean="0"/>
              <a:t> Trai-trau    Drai-drau  Tre-trė     Dre-drė</a:t>
            </a:r>
          </a:p>
          <a:p>
            <a:r>
              <a:rPr lang="lt-LT" sz="4000" dirty="0" smtClean="0"/>
              <a:t> Trie-drie    Trei-drei    Triu-driu  Trio-drio</a:t>
            </a:r>
          </a:p>
          <a:p>
            <a:endParaRPr lang="lt-LT" sz="4000" dirty="0"/>
          </a:p>
          <a:p>
            <a:endParaRPr lang="lt-LT" sz="4000" dirty="0" smtClean="0"/>
          </a:p>
          <a:p>
            <a:pPr marL="0" indent="0" algn="just">
              <a:buNone/>
            </a:pPr>
            <a:r>
              <a:rPr lang="lt-LT" sz="3300" dirty="0" smtClean="0">
                <a:solidFill>
                  <a:srgbClr val="FF0000"/>
                </a:solidFill>
              </a:rPr>
              <a:t>Skiemenis kartokite dėliodami kaladėlių bokštus, duodami dėlionės</a:t>
            </a:r>
            <a:r>
              <a:rPr lang="en-US" sz="3300" dirty="0" smtClean="0">
                <a:solidFill>
                  <a:srgbClr val="FF0000"/>
                </a:solidFill>
              </a:rPr>
              <a:t>, </a:t>
            </a:r>
            <a:r>
              <a:rPr lang="en-US" sz="3300" dirty="0" err="1" smtClean="0">
                <a:solidFill>
                  <a:srgbClr val="FF0000"/>
                </a:solidFill>
              </a:rPr>
              <a:t>mozaikos</a:t>
            </a:r>
            <a:r>
              <a:rPr lang="lt-LT" sz="3300" dirty="0">
                <a:solidFill>
                  <a:srgbClr val="FF0000"/>
                </a:solidFill>
              </a:rPr>
              <a:t> </a:t>
            </a:r>
            <a:r>
              <a:rPr lang="lt-LT" sz="3300" dirty="0" smtClean="0">
                <a:solidFill>
                  <a:srgbClr val="FF0000"/>
                </a:solidFill>
              </a:rPr>
              <a:t>detalę, braukdami pagaliukus</a:t>
            </a:r>
            <a:r>
              <a:rPr lang="en-US" sz="3300" dirty="0" smtClean="0">
                <a:solidFill>
                  <a:srgbClr val="FF0000"/>
                </a:solidFill>
              </a:rPr>
              <a:t>, </a:t>
            </a:r>
            <a:r>
              <a:rPr lang="en-US" sz="3300" dirty="0" err="1" smtClean="0">
                <a:solidFill>
                  <a:srgbClr val="FF0000"/>
                </a:solidFill>
              </a:rPr>
              <a:t>kry</a:t>
            </a:r>
            <a:r>
              <a:rPr lang="lt-LT" sz="3300" dirty="0" smtClean="0">
                <a:solidFill>
                  <a:srgbClr val="FF0000"/>
                </a:solidFill>
              </a:rPr>
              <a:t>žiukus, ir pan., kad vaikas matytų, kiek daug jau moka ir, kad nebūtų vien nuobodus mechaniškas kartojimas</a:t>
            </a:r>
            <a:r>
              <a:rPr lang="en-US" sz="3300" dirty="0" smtClean="0">
                <a:solidFill>
                  <a:srgbClr val="FF0000"/>
                </a:solidFill>
              </a:rPr>
              <a:t>!</a:t>
            </a:r>
            <a:endParaRPr lang="lt-LT" sz="3300" dirty="0">
              <a:solidFill>
                <a:srgbClr val="FF0000"/>
              </a:solidFill>
            </a:endParaRPr>
          </a:p>
          <a:p>
            <a:endParaRPr lang="lt-LT" dirty="0" smtClean="0"/>
          </a:p>
        </p:txBody>
      </p:sp>
    </p:spTree>
    <p:extLst>
      <p:ext uri="{BB962C8B-B14F-4D97-AF65-F5344CB8AC3E}">
        <p14:creationId xmlns:p14="http://schemas.microsoft.com/office/powerpoint/2010/main" val="289375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49263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/>
              <a:t>Junginių TR, DR įtvirtinimas žodžiuose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57300"/>
            <a:ext cx="11844338" cy="5857875"/>
          </a:xfrm>
        </p:spPr>
        <p:txBody>
          <a:bodyPr>
            <a:noAutofit/>
          </a:bodyPr>
          <a:lstStyle/>
          <a:p>
            <a:r>
              <a:rPr lang="lt-LT" sz="2600" dirty="0" smtClean="0"/>
              <a:t>Tra- </a:t>
            </a:r>
            <a:r>
              <a:rPr lang="lt-LT" sz="2600" dirty="0"/>
              <a:t>Tramdo, tranas, trakši, patranka, strazdas, antradienis, trąša, </a:t>
            </a:r>
            <a:r>
              <a:rPr lang="lt-LT" sz="2600" dirty="0" smtClean="0"/>
              <a:t>trasa, tramvajus</a:t>
            </a:r>
            <a:r>
              <a:rPr lang="lt-LT" sz="2600" dirty="0"/>
              <a:t>...</a:t>
            </a:r>
          </a:p>
          <a:p>
            <a:r>
              <a:rPr lang="lt-LT" sz="2600" dirty="0"/>
              <a:t>Tro-, tru- Trosas, tropikai, troško, troba, troškina, truko, trupa, trupiniai, trupė, </a:t>
            </a:r>
            <a:r>
              <a:rPr lang="lt-LT" sz="2600" dirty="0" smtClean="0"/>
              <a:t>truputis, strutis</a:t>
            </a:r>
            <a:r>
              <a:rPr lang="lt-LT" sz="2600" dirty="0"/>
              <a:t>, netrukus, kantrus, trukmė, trumpėja, trūkis, trūko, nutrūko...</a:t>
            </a:r>
          </a:p>
          <a:p>
            <a:r>
              <a:rPr lang="lt-LT" sz="2600" dirty="0"/>
              <a:t>Trau- Traukia, trauka, traukiniai, trauma, patraukė, nutraukė, ištraukė...</a:t>
            </a:r>
          </a:p>
          <a:p>
            <a:r>
              <a:rPr lang="lt-LT" sz="2600" dirty="0"/>
              <a:t>Dra-, dro- Drabsto, drąsina, drąsa, drasko, giedra, skiedra, drabužiai, drabužinė, </a:t>
            </a:r>
            <a:r>
              <a:rPr lang="lt-LT" sz="2600" dirty="0" smtClean="0"/>
              <a:t>drama, drąsus</a:t>
            </a:r>
            <a:r>
              <a:rPr lang="lt-LT" sz="2600" dirty="0"/>
              <a:t>, gandras, kūdra, žuvėdra, drožė, drobė, drovus, drožinėja, drožtukas...</a:t>
            </a:r>
          </a:p>
          <a:p>
            <a:r>
              <a:rPr lang="lt-LT" sz="2600" dirty="0"/>
              <a:t>Dru- Druska, druskinė, dručkis, gudrus, ėdrus, drugys, drūtas, žydruma, Žydrūnė...</a:t>
            </a:r>
          </a:p>
          <a:p>
            <a:r>
              <a:rPr lang="lt-LT" sz="2600" dirty="0"/>
              <a:t>Drau- Draugai, draugauja, draugystė, drausmė, drausmingas, draustinis...</a:t>
            </a:r>
          </a:p>
          <a:p>
            <a:r>
              <a:rPr lang="lt-LT" sz="2600" dirty="0"/>
              <a:t>Tre-, tri-, try- Trejetas, tremia, trešnė, trečiokai, trikampis, tribūna, trylika, </a:t>
            </a:r>
            <a:r>
              <a:rPr lang="lt-LT" sz="2600" dirty="0" smtClean="0"/>
              <a:t>trypia...  </a:t>
            </a:r>
            <a:endParaRPr lang="lt-LT" sz="2600" dirty="0"/>
          </a:p>
          <a:p>
            <a:r>
              <a:rPr lang="lt-LT" sz="2600" dirty="0"/>
              <a:t>Dre-, drė-, dri-</a:t>
            </a:r>
            <a:r>
              <a:rPr lang="lt-LT" sz="2600" dirty="0" smtClean="0"/>
              <a:t>, dry-</a:t>
            </a:r>
            <a:r>
              <a:rPr lang="lt-LT" sz="2600" dirty="0"/>
              <a:t>, </a:t>
            </a:r>
            <a:r>
              <a:rPr lang="lt-LT" sz="2600" dirty="0" smtClean="0"/>
              <a:t>drie Dreba</a:t>
            </a:r>
            <a:r>
              <a:rPr lang="lt-LT" sz="2600" dirty="0"/>
              <a:t>, drevė, dreskia, drebulė, drėgmė, drėgna, dribsniai, </a:t>
            </a:r>
            <a:r>
              <a:rPr lang="lt-LT" sz="2600" dirty="0" smtClean="0"/>
              <a:t>dryžuotas, driežas...</a:t>
            </a:r>
            <a:endParaRPr lang="lt-LT" sz="2600" dirty="0"/>
          </a:p>
        </p:txBody>
      </p:sp>
    </p:spTree>
    <p:extLst>
      <p:ext uri="{BB962C8B-B14F-4D97-AF65-F5344CB8AC3E}">
        <p14:creationId xmlns:p14="http://schemas.microsoft.com/office/powerpoint/2010/main" val="225054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212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PASAKYK, KAS </a:t>
            </a:r>
            <a:r>
              <a:rPr lang="lt-LT" dirty="0" smtClean="0"/>
              <a:t>ČIA NUPIEŠTA?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755" y="1291431"/>
            <a:ext cx="4181475" cy="19201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897" y="1405731"/>
            <a:ext cx="3133725" cy="2080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0487" y="868475"/>
            <a:ext cx="1991025" cy="2343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25" y="3645806"/>
            <a:ext cx="4046004" cy="27003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7844" y="2446225"/>
            <a:ext cx="1826416" cy="18264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6230" y="4159731"/>
            <a:ext cx="2035557" cy="26285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8204" y="4454367"/>
            <a:ext cx="3507109" cy="233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8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897</Words>
  <Application>Microsoft Office PowerPoint</Application>
  <PresentationFormat>Widescreen</PresentationFormat>
  <Paragraphs>74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GARSO R MOKYMAS</vt:lpstr>
      <vt:lpstr>PowerPoint Presentation</vt:lpstr>
      <vt:lpstr>PARENGIAMIEJI PRATIMAI R GARSUI TARTI</vt:lpstr>
      <vt:lpstr>GARSO R TARIMAS</vt:lpstr>
      <vt:lpstr>SUSKAIČIUOK R RAIDES.</vt:lpstr>
      <vt:lpstr>TR...DR...</vt:lpstr>
      <vt:lpstr>Junginių TR, DR įtvirtinimas skiemenyse </vt:lpstr>
      <vt:lpstr>Junginių TR, DR įtvirtinimas žodžiuose</vt:lpstr>
      <vt:lpstr>PASAKYK, KAS ČIA NUPIEŠTA?</vt:lpstr>
      <vt:lpstr>PAKARTOK SKIEMENUOTES</vt:lpstr>
      <vt:lpstr>Garso R tarimas priebalsių samplaikose </vt:lpstr>
      <vt:lpstr>PowerPoint Presentation</vt:lpstr>
      <vt:lpstr>Garso R įtvirtinimas skiemenyse </vt:lpstr>
      <vt:lpstr>PAKARTOK SKIEMENUOTES</vt:lpstr>
      <vt:lpstr>PAKARTOK SKIEMENUOTES</vt:lpstr>
      <vt:lpstr>Kas čia nupiešta? Kiek žodžiuose skiemenų?  Koks pirmas garsas?</vt:lpstr>
      <vt:lpstr>KAS ČIA NUPIEŠTA? KIEK ŽODŽIUOSE SKIEMENŲ?  SUGALVOK SU ŽODŽIAIS PO SAKINĮ</vt:lpstr>
      <vt:lpstr>PASAKYK KAS NUPIEŠTA. RASK, KURIS DAIKTAS ESANTIS VIENOJE EILUTĖJE NETINKA PRIE KITŲ. PAAIŠKINK, KODĖL? KALBĖK PILNAIS SAKINIAIS.</vt:lpstr>
      <vt:lpstr>PASAKYK, KAS NEGERAI IR KOKIOS DAIKTO DALIES TRŪKSTA?  KALBĖK PILNAIS SAKINIAIS.</vt:lpstr>
      <vt:lpstr>GIRIU!!!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GARSO R MOKYMAS</dc:title>
  <dc:creator>Egle</dc:creator>
  <cp:lastModifiedBy>Egle</cp:lastModifiedBy>
  <cp:revision>23</cp:revision>
  <dcterms:created xsi:type="dcterms:W3CDTF">2021-01-07T14:11:36Z</dcterms:created>
  <dcterms:modified xsi:type="dcterms:W3CDTF">2021-01-11T09:07:14Z</dcterms:modified>
</cp:coreProperties>
</file>